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73" r:id="rId3"/>
    <p:sldId id="258" r:id="rId4"/>
    <p:sldId id="262" r:id="rId5"/>
    <p:sldId id="283" r:id="rId6"/>
    <p:sldId id="295" r:id="rId7"/>
    <p:sldId id="280" r:id="rId8"/>
    <p:sldId id="296" r:id="rId9"/>
    <p:sldId id="276" r:id="rId10"/>
    <p:sldId id="267" r:id="rId11"/>
    <p:sldId id="270" r:id="rId12"/>
    <p:sldId id="299" r:id="rId13"/>
    <p:sldId id="271" r:id="rId14"/>
    <p:sldId id="298" r:id="rId15"/>
    <p:sldId id="272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7051"/>
    <a:srgbClr val="018476"/>
    <a:srgbClr val="E7E7E7"/>
    <a:srgbClr val="37AF7E"/>
    <a:srgbClr val="DD0733"/>
    <a:srgbClr val="DD0732"/>
    <a:srgbClr val="FFFFFF"/>
    <a:srgbClr val="DC0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ABE22-4443-4378-8B3B-21F934BFD847}" type="datetimeFigureOut">
              <a:rPr lang="zh-CN" altLang="en-US" smtClean="0"/>
              <a:t>2021/10/19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8EE97-8F17-4D9B-8CE3-EF54BBECAC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7EA5A-3ACA-4134-B9DD-D534AD4C807B}" type="datetime1">
              <a:rPr lang="zh-CN" altLang="en-US" smtClean="0"/>
              <a:t>2021/10/19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Picture 4" descr="图片1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120" b="99219" l="0" r="89844">
                        <a14:foregroundMark x1="22852" y1="62760" x2="22852" y2="62760"/>
                        <a14:foregroundMark x1="18066" y1="61719" x2="18066" y2="61719"/>
                        <a14:foregroundMark x1="40039" y1="59505" x2="40039" y2="59505"/>
                        <a14:foregroundMark x1="54102" y1="91536" x2="54102" y2="91536"/>
                        <a14:foregroundMark x1="53613" y1="92839" x2="53613" y2="92839"/>
                        <a14:foregroundMark x1="50586" y1="93099" x2="56836" y2="90104"/>
                        <a14:foregroundMark x1="54199" y1="87891" x2="58789" y2="92318"/>
                        <a14:foregroundMark x1="57910" y1="93490" x2="60352" y2="94792"/>
                        <a14:foregroundMark x1="59473" y1="96875" x2="61035" y2="96875"/>
                        <a14:foregroundMark x1="38184" y1="59115" x2="40039" y2="59766"/>
                        <a14:foregroundMark x1="38086" y1="58333" x2="39355" y2="60938"/>
                        <a14:foregroundMark x1="22168" y1="74349" x2="32422" y2="825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4972"/>
          <a:stretch>
            <a:fillRect/>
          </a:stretch>
        </p:blipFill>
        <p:spPr bwMode="auto">
          <a:xfrm>
            <a:off x="0" y="3531286"/>
            <a:ext cx="9958860" cy="3362858"/>
          </a:xfrm>
          <a:prstGeom prst="rect">
            <a:avLst/>
          </a:prstGeom>
          <a:noFill/>
          <a:ln>
            <a:noFill/>
          </a:ln>
          <a:effectLst>
            <a:outerShdw blurRad="482600" dist="50800" dir="54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7"/>
          <p:cNvSpPr/>
          <p:nvPr userDrawn="1"/>
        </p:nvSpPr>
        <p:spPr>
          <a:xfrm>
            <a:off x="0" y="3255963"/>
            <a:ext cx="12192000" cy="3602037"/>
          </a:xfrm>
          <a:prstGeom prst="rect">
            <a:avLst/>
          </a:prstGeom>
          <a:solidFill>
            <a:srgbClr val="FFFFFF">
              <a:alpha val="55000"/>
            </a:srgbClr>
          </a:solidFill>
          <a:ln>
            <a:noFill/>
          </a:ln>
          <a:effectLst>
            <a:outerShdw blurRad="50800" dist="50800" dir="5400000" algn="ctr" rotWithShape="0">
              <a:srgbClr val="000000">
                <a:alpha val="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 userDrawn="1"/>
        </p:nvSpPr>
        <p:spPr>
          <a:xfrm>
            <a:off x="956945" y="267970"/>
            <a:ext cx="4185920" cy="501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zh-CN" altLang="en-US" sz="1600" b="1" dirty="0">
                <a:solidFill>
                  <a:srgbClr val="DD0732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青岛市中心医疗集团医学伦理委员会</a:t>
            </a:r>
          </a:p>
          <a:p>
            <a:pPr algn="ctr">
              <a:lnSpc>
                <a:spcPts val="1600"/>
              </a:lnSpc>
            </a:pPr>
            <a:r>
              <a:rPr lang="en-US" altLang="zh-CN" sz="1600" b="1" dirty="0">
                <a:solidFill>
                  <a:srgbClr val="DD0732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Qingdao Central Hospital Group</a:t>
            </a: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flipH="1">
            <a:off x="254635" y="93980"/>
            <a:ext cx="921385" cy="850265"/>
          </a:xfrm>
          <a:prstGeom prst="rect">
            <a:avLst/>
          </a:prstGeom>
        </p:spPr>
      </p:pic>
      <p:sp>
        <p:nvSpPr>
          <p:cNvPr id="10" name="文本框 9"/>
          <p:cNvSpPr txBox="1"/>
          <p:nvPr userDrawn="1"/>
        </p:nvSpPr>
        <p:spPr>
          <a:xfrm>
            <a:off x="2986405" y="3602355"/>
            <a:ext cx="667512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请严格控制汇报时间</a:t>
            </a:r>
            <a:r>
              <a:rPr lang="en-US" altLang="zh-CN" sz="40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5-8</a:t>
            </a:r>
            <a:r>
              <a:rPr lang="zh-CN" altLang="en-US" sz="40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分钟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DE61-7C32-4B1A-9DEE-5B4F8989125F}" type="datetime1">
              <a:rPr lang="zh-CN" altLang="en-US" smtClean="0"/>
              <a:t>2021/10/19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0062E-D930-4777-884F-EDC05631BD1E}" type="datetime1">
              <a:rPr lang="zh-CN" altLang="en-US" smtClean="0"/>
              <a:t>2021/10/19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D4C2-C8A1-46DC-B9E7-97C79BAA0CB4}" type="datetime1">
              <a:rPr lang="zh-CN" altLang="en-US" smtClean="0"/>
              <a:t>2021/10/19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7EA5A-3ACA-4134-B9DD-D534AD4C807B}" type="datetime1">
              <a:rPr lang="zh-CN" altLang="en-US" smtClean="0"/>
              <a:t>2021/10/19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Picture 4" descr="图片1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120" b="99219" l="0" r="89844">
                        <a14:foregroundMark x1="22852" y1="62760" x2="22852" y2="62760"/>
                        <a14:foregroundMark x1="18066" y1="61719" x2="18066" y2="61719"/>
                        <a14:foregroundMark x1="40039" y1="59505" x2="40039" y2="59505"/>
                        <a14:foregroundMark x1="54102" y1="91536" x2="54102" y2="91536"/>
                        <a14:foregroundMark x1="53613" y1="92839" x2="53613" y2="92839"/>
                        <a14:foregroundMark x1="50586" y1="93099" x2="56836" y2="90104"/>
                        <a14:foregroundMark x1="54199" y1="87891" x2="58789" y2="92318"/>
                        <a14:foregroundMark x1="57910" y1="93490" x2="60352" y2="94792"/>
                        <a14:foregroundMark x1="59473" y1="96875" x2="61035" y2="96875"/>
                        <a14:foregroundMark x1="38184" y1="59115" x2="40039" y2="59766"/>
                        <a14:foregroundMark x1="38086" y1="58333" x2="39355" y2="60938"/>
                        <a14:foregroundMark x1="22168" y1="74349" x2="32422" y2="825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4972"/>
          <a:stretch>
            <a:fillRect/>
          </a:stretch>
        </p:blipFill>
        <p:spPr bwMode="auto">
          <a:xfrm>
            <a:off x="0" y="3531286"/>
            <a:ext cx="9958860" cy="3362858"/>
          </a:xfrm>
          <a:prstGeom prst="rect">
            <a:avLst/>
          </a:prstGeom>
          <a:noFill/>
          <a:ln>
            <a:noFill/>
          </a:ln>
          <a:effectLst>
            <a:outerShdw blurRad="482600" dist="50800" dir="54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7"/>
          <p:cNvSpPr/>
          <p:nvPr userDrawn="1"/>
        </p:nvSpPr>
        <p:spPr>
          <a:xfrm>
            <a:off x="0" y="3255963"/>
            <a:ext cx="12192000" cy="3602037"/>
          </a:xfrm>
          <a:prstGeom prst="rect">
            <a:avLst/>
          </a:prstGeom>
          <a:solidFill>
            <a:srgbClr val="FFFFFF">
              <a:alpha val="55000"/>
            </a:srgbClr>
          </a:solidFill>
          <a:ln>
            <a:noFill/>
          </a:ln>
          <a:effectLst>
            <a:outerShdw blurRad="50800" dist="50800" dir="5400000" algn="ctr" rotWithShape="0">
              <a:srgbClr val="000000">
                <a:alpha val="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 userDrawn="1"/>
        </p:nvSpPr>
        <p:spPr>
          <a:xfrm>
            <a:off x="956945" y="267970"/>
            <a:ext cx="4185920" cy="501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zh-CN" altLang="en-US" sz="1600" b="1" dirty="0">
                <a:solidFill>
                  <a:srgbClr val="DD0732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青岛市中心医疗集团医学伦理委员会</a:t>
            </a:r>
          </a:p>
          <a:p>
            <a:pPr algn="ctr">
              <a:lnSpc>
                <a:spcPts val="1600"/>
              </a:lnSpc>
            </a:pPr>
            <a:r>
              <a:rPr lang="en-US" altLang="zh-CN" sz="1600" b="1" dirty="0">
                <a:solidFill>
                  <a:srgbClr val="DD0732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Qingdao Central Hospital Group</a:t>
            </a: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flipH="1">
            <a:off x="254635" y="93980"/>
            <a:ext cx="921385" cy="85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85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36675" y="359410"/>
            <a:ext cx="10217785" cy="935990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18476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86260"/>
            <a:ext cx="10515600" cy="46788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4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lnSpc>
                <a:spcPct val="120000"/>
              </a:lnSpc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lnSpc>
                <a:spcPct val="120000"/>
              </a:lnSpc>
              <a:defRPr sz="1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lnSpc>
                <a:spcPct val="120000"/>
              </a:lnSpc>
              <a:defRPr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lnSpc>
                <a:spcPct val="120000"/>
              </a:lnSpc>
              <a:defRPr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C165-BE53-48A8-8FC6-36DCC1C55623}" type="datetime1">
              <a:rPr lang="zh-CN" altLang="en-US" smtClean="0"/>
              <a:t>2021/10/19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 flipV="1">
            <a:off x="1104265" y="1121410"/>
            <a:ext cx="10188575" cy="23495"/>
          </a:xfrm>
          <a:prstGeom prst="line">
            <a:avLst/>
          </a:prstGeom>
          <a:ln w="44450" cap="rnd" cmpd="thickThin">
            <a:solidFill>
              <a:srgbClr val="237051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143510" y="365760"/>
            <a:ext cx="876935" cy="808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533B-9757-4474-9F52-EBBCC4893800}" type="datetime1">
              <a:rPr lang="zh-CN" altLang="en-US" smtClean="0"/>
              <a:t>2021/10/19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A5042-7358-4D3F-AFDB-9356B15C2E1F}" type="datetime1">
              <a:rPr lang="zh-CN" altLang="en-US" smtClean="0"/>
              <a:t>2021/10/19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38076-4940-49C0-897B-D5D8DC79206F}" type="datetime1">
              <a:rPr lang="zh-CN" altLang="en-US" smtClean="0"/>
              <a:t>2021/10/19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1BFC-B2E1-42FA-AAF2-C3754AA38462}" type="datetime1">
              <a:rPr lang="zh-CN" altLang="en-US" smtClean="0"/>
              <a:t>2021/10/19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D341-B09E-4F37-8ECE-7BBEC09CE11D}" type="datetime1">
              <a:rPr lang="zh-CN" altLang="en-US" smtClean="0"/>
              <a:t>2021/10/19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8EF1-948E-41E7-A4FE-323F7B9D1736}" type="datetime1">
              <a:rPr lang="zh-CN" altLang="en-US" smtClean="0"/>
              <a:t>2021/10/19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04A53-47D3-46D8-A590-106BEF53C3FA}" type="datetime1">
              <a:rPr lang="zh-CN" altLang="en-US" smtClean="0"/>
              <a:t>2021/10/19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30DE1-088D-4741-976B-01F7148F91D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Picture 4" descr="图片1"/>
          <p:cNvPicPr>
            <a:picLocks noChangeAspect="1" noChangeArrowheads="1"/>
          </p:cNvPicPr>
          <p:nvPr userDrawn="1"/>
        </p:nvPicPr>
        <p:blipFill rotWithShape="1"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56120" b="99219" l="0" r="89844">
                        <a14:foregroundMark x1="22852" y1="62760" x2="22852" y2="62760"/>
                        <a14:foregroundMark x1="18066" y1="61719" x2="18066" y2="61719"/>
                        <a14:foregroundMark x1="40039" y1="59505" x2="40039" y2="59505"/>
                        <a14:foregroundMark x1="54102" y1="91536" x2="54102" y2="91536"/>
                        <a14:foregroundMark x1="53613" y1="92839" x2="53613" y2="92839"/>
                        <a14:foregroundMark x1="50586" y1="93099" x2="56836" y2="90104"/>
                        <a14:foregroundMark x1="54199" y1="87891" x2="58789" y2="92318"/>
                        <a14:foregroundMark x1="57910" y1="93490" x2="60352" y2="94792"/>
                        <a14:foregroundMark x1="59473" y1="96875" x2="61035" y2="96875"/>
                        <a14:foregroundMark x1="38184" y1="59115" x2="40039" y2="59766"/>
                        <a14:foregroundMark x1="38086" y1="58333" x2="39355" y2="60938"/>
                        <a14:foregroundMark x1="22168" y1="74349" x2="32422" y2="825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4972"/>
          <a:stretch>
            <a:fillRect/>
          </a:stretch>
        </p:blipFill>
        <p:spPr bwMode="auto">
          <a:xfrm>
            <a:off x="0" y="4727156"/>
            <a:ext cx="6626905" cy="2237740"/>
          </a:xfrm>
          <a:prstGeom prst="rect">
            <a:avLst/>
          </a:prstGeom>
          <a:noFill/>
          <a:ln>
            <a:noFill/>
          </a:ln>
          <a:effectLst>
            <a:outerShdw blurRad="482600" dist="50800" dir="54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矩形 9"/>
          <p:cNvSpPr/>
          <p:nvPr userDrawn="1"/>
        </p:nvSpPr>
        <p:spPr>
          <a:xfrm>
            <a:off x="0" y="4331908"/>
            <a:ext cx="5598160" cy="2389567"/>
          </a:xfrm>
          <a:prstGeom prst="rect">
            <a:avLst/>
          </a:prstGeom>
          <a:solidFill>
            <a:srgbClr val="FFFFFF">
              <a:alpha val="55000"/>
            </a:srgbClr>
          </a:solidFill>
          <a:ln>
            <a:noFill/>
          </a:ln>
          <a:effectLst>
            <a:outerShdw blurRad="50800" dist="50800" dir="5400000" algn="ctr" rotWithShape="0">
              <a:srgbClr val="000000">
                <a:alpha val="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DD07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360488"/>
            <a:ext cx="12192000" cy="2276792"/>
          </a:xfrm>
          <a:solidFill>
            <a:schemeClr val="bg2"/>
          </a:solidFill>
        </p:spPr>
        <p:txBody>
          <a:bodyPr anchor="ctr" anchorCtr="0">
            <a:normAutofit/>
          </a:bodyPr>
          <a:lstStyle/>
          <a:p>
            <a:r>
              <a:rPr lang="zh-CN" altLang="en-US" sz="4000" b="1" dirty="0">
                <a:solidFill>
                  <a:srgbClr val="0184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项目名称</a:t>
            </a:r>
            <a:br>
              <a:rPr lang="en-US" altLang="zh-CN" sz="4000" b="1" dirty="0">
                <a:solidFill>
                  <a:srgbClr val="0184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US" altLang="zh-CN" sz="4000" b="1" dirty="0">
              <a:solidFill>
                <a:srgbClr val="0184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325360" y="4700588"/>
            <a:ext cx="4419600" cy="1655762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汇报人：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日期：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99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研究进度计划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首例受试者入组时间：</a:t>
            </a:r>
          </a:p>
          <a:p>
            <a:r>
              <a:rPr lang="zh-CN" altLang="en-US"/>
              <a:t>本中心计划启动时间：</a:t>
            </a:r>
          </a:p>
          <a:p>
            <a:r>
              <a:rPr lang="zh-CN" altLang="en-US">
                <a:sym typeface="+mn-ea"/>
              </a:rPr>
              <a:t>计划</a:t>
            </a:r>
            <a:r>
              <a:rPr lang="zh-CN" altLang="en-US"/>
              <a:t>研究时长：</a:t>
            </a:r>
          </a:p>
          <a:p>
            <a:r>
              <a:rPr lang="zh-CN" altLang="en-US"/>
              <a:t>预期试验结束时间：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ea"/>
                <a:sym typeface="+mn-ea"/>
              </a:rPr>
              <a:t>可能的风险与不适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3405" y="1253331"/>
            <a:ext cx="10966954" cy="5418930"/>
          </a:xfrm>
        </p:spPr>
        <p:txBody>
          <a:bodyPr>
            <a:noAutofit/>
          </a:bodyPr>
          <a:lstStyle/>
          <a:p>
            <a:pPr marL="228600" lvl="1" algn="l">
              <a:lnSpc>
                <a:spcPct val="120000"/>
              </a:lnSpc>
              <a:spcBef>
                <a:spcPts val="1000"/>
              </a:spcBef>
              <a:buClrTx/>
              <a:buSzTx/>
              <a:buChar char="•"/>
            </a:pPr>
            <a:endParaRPr lang="zh-CN" altLang="en-US" sz="2400" b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受试者权益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 algn="l">
              <a:lnSpc>
                <a:spcPct val="120000"/>
              </a:lnSpc>
              <a:spcBef>
                <a:spcPts val="1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2400" b="1"/>
              <a:t>其他可选的药物和治疗方法</a:t>
            </a:r>
          </a:p>
          <a:p>
            <a:pPr marL="228600" lvl="1" algn="l">
              <a:lnSpc>
                <a:spcPct val="120000"/>
              </a:lnSpc>
              <a:spcBef>
                <a:spcPts val="1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2400" b="1"/>
              <a:t>参加临床试验预期的花费、</a:t>
            </a:r>
            <a:r>
              <a:rPr lang="zh-CN" altLang="en-US" sz="2400" b="1">
                <a:sym typeface="+mn-ea"/>
              </a:rPr>
              <a:t>可能获得的补偿、发生与试验相关的损害时，可获得补偿以及治疗</a:t>
            </a:r>
            <a:endParaRPr lang="zh-CN" altLang="en-US" sz="2400" b="1"/>
          </a:p>
          <a:p>
            <a:pPr marL="228600" lvl="1" algn="l">
              <a:lnSpc>
                <a:spcPct val="120000"/>
              </a:lnSpc>
              <a:spcBef>
                <a:spcPts val="1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2400" b="1"/>
              <a:t>剩余标本的保存的时间和数据的保密性问题，以及后续处理</a:t>
            </a:r>
          </a:p>
          <a:p>
            <a:pPr marL="228600" lvl="1" algn="l">
              <a:lnSpc>
                <a:spcPct val="120000"/>
              </a:lnSpc>
              <a:spcBef>
                <a:spcPts val="1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2400" b="1"/>
              <a:t>其他</a:t>
            </a:r>
          </a:p>
          <a:p>
            <a:pPr>
              <a:buFont typeface="Arial" panose="020B0604020202020204" pitchFamily="34" charset="0"/>
              <a:buChar char="•"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弱势群体</a:t>
            </a:r>
            <a:r>
              <a:rPr lang="zh-CN" altLang="en-US" sz="1600" dirty="0"/>
              <a:t>（包含弱势群体类别、纳入原因、保护措施等）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200" dirty="0">
                <a:sym typeface="+mn-ea"/>
              </a:rPr>
              <a:t>不涉及可删除</a:t>
            </a:r>
            <a:endParaRPr lang="zh-CN" altLang="en-US" sz="2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其他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如是否购买保险等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type="subTitle" idx="1"/>
          </p:nvPr>
        </p:nvSpPr>
        <p:spPr>
          <a:xfrm>
            <a:off x="1582723" y="2239861"/>
            <a:ext cx="9348132" cy="2017020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200000"/>
              </a:lnSpc>
              <a:buNone/>
              <a:defRPr/>
            </a:pPr>
            <a:r>
              <a:rPr lang="zh-CN" altLang="en-US" sz="7000" kern="0" dirty="0">
                <a:solidFill>
                  <a:srgbClr val="DD07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请各位专家提出宝贵意见，谢谢！</a:t>
            </a:r>
            <a:endParaRPr lang="en-US" altLang="zh-CN" sz="7000" kern="0" dirty="0">
              <a:solidFill>
                <a:srgbClr val="DD07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ctr">
              <a:lnSpc>
                <a:spcPct val="200000"/>
              </a:lnSpc>
              <a:buNone/>
              <a:defRPr/>
            </a:pPr>
            <a:r>
              <a:rPr lang="en-US" altLang="zh-CN" sz="6000" kern="0" dirty="0">
                <a:solidFill>
                  <a:srgbClr val="DD07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Thanks for your advice</a:t>
            </a:r>
            <a:r>
              <a:rPr lang="zh-CN" altLang="en-US" sz="6000" kern="0" dirty="0">
                <a:solidFill>
                  <a:srgbClr val="DD07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！</a:t>
            </a:r>
            <a:r>
              <a:rPr lang="en-US" altLang="zh-CN" sz="6000" kern="0" dirty="0">
                <a:solidFill>
                  <a:srgbClr val="DD07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endParaRPr lang="zh-CN" altLang="en-US" sz="6000" kern="0" dirty="0">
              <a:solidFill>
                <a:srgbClr val="DD073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15</a:t>
            </a:fld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 txBox="1">
            <a:spLocks noGrp="1"/>
          </p:cNvSpPr>
          <p:nvPr>
            <p:ph type="body" idx="4294967295"/>
          </p:nvPr>
        </p:nvSpPr>
        <p:spPr>
          <a:xfrm>
            <a:off x="1312545" y="1339850"/>
            <a:ext cx="905827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3200" b="1" dirty="0">
                <a:solidFill>
                  <a:srgbClr val="0184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说明页</a:t>
            </a:r>
            <a:endParaRPr lang="en-US" altLang="zh-CN" sz="3200" b="1" dirty="0">
              <a:solidFill>
                <a:srgbClr val="23705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完成后请与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PI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确认内容，无误后于会前两天发送至伦理邮箱（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qdzxec@163.com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如有其它内容可自行加页，时间控制在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5-8</a:t>
            </a: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！！！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正文字体设定最优范围为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18-24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号，最小为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14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号。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CN" altLang="en-US" sz="2400" dirty="0">
                <a:solidFill>
                  <a:srgbClr val="DD07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完成后删除此页</a:t>
            </a:r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研究概况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549640" y="6369050"/>
            <a:ext cx="2743200" cy="365125"/>
          </a:xfrm>
        </p:spPr>
        <p:txBody>
          <a:bodyPr/>
          <a:lstStyle/>
          <a:p>
            <a:fld id="{F5F30DE1-088D-4741-976B-01F7148F91D1}" type="slidenum">
              <a:rPr lang="zh-CN" altLang="en-US" smtClean="0"/>
              <a:t>3</a:t>
            </a:fld>
            <a:endParaRPr lang="zh-CN" altLang="en-US"/>
          </a:p>
        </p:txBody>
      </p:sp>
      <p:graphicFrame>
        <p:nvGraphicFramePr>
          <p:cNvPr id="5" name="表格 5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77240" y="1372870"/>
          <a:ext cx="10048240" cy="507301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289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58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166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 dirty="0">
                          <a:solidFill>
                            <a:srgbClr val="018476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研究药物</a:t>
                      </a:r>
                      <a:r>
                        <a:rPr lang="en-US" altLang="zh-CN" sz="2000" b="1" dirty="0">
                          <a:solidFill>
                            <a:srgbClr val="018476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2000" b="1" dirty="0">
                          <a:solidFill>
                            <a:srgbClr val="018476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器械名称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000" dirty="0">
                        <a:solidFill>
                          <a:srgbClr val="01847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rgbClr val="018476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研究药物分期</a:t>
                      </a:r>
                      <a:r>
                        <a:rPr lang="en-US" altLang="zh-CN" sz="2000" b="1" dirty="0">
                          <a:solidFill>
                            <a:srgbClr val="018476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2000" b="1" dirty="0">
                          <a:solidFill>
                            <a:srgbClr val="018476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器械类别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solidFill>
                          <a:srgbClr val="01847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166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rgbClr val="018476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项目性质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solidFill>
                            <a:srgbClr val="018476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（    ）多中心，（    ）两中心，（    ）单中心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9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b="1" dirty="0">
                          <a:solidFill>
                            <a:srgbClr val="018476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申办者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2000" dirty="0">
                        <a:solidFill>
                          <a:srgbClr val="01847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rgbClr val="018476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组长单位</a:t>
                      </a:r>
                      <a:r>
                        <a:rPr lang="en-US" altLang="zh-CN" sz="2000" b="1" dirty="0">
                          <a:solidFill>
                            <a:srgbClr val="018476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/PI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solidFill>
                          <a:srgbClr val="01847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kern="0" dirty="0">
                          <a:solidFill>
                            <a:srgbClr val="018476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主要研究者</a:t>
                      </a:r>
                      <a:r>
                        <a:rPr lang="en-US" altLang="zh-CN" sz="2000" b="1" kern="0" dirty="0">
                          <a:solidFill>
                            <a:srgbClr val="018476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2000" b="1" kern="0" dirty="0">
                          <a:solidFill>
                            <a:srgbClr val="018476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科室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solidFill>
                          <a:srgbClr val="01847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 kern="0" dirty="0">
                          <a:solidFill>
                            <a:srgbClr val="018476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研究设计总例数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000" dirty="0">
                        <a:solidFill>
                          <a:srgbClr val="01847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 kern="0" dirty="0">
                          <a:solidFill>
                            <a:srgbClr val="018476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本中心合同例数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000" dirty="0">
                        <a:solidFill>
                          <a:srgbClr val="018476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研究背景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63262"/>
            <a:ext cx="10515600" cy="4793088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dirty="0"/>
              <a:t>试验药物作用机制</a:t>
            </a:r>
            <a:endParaRPr lang="en-US" altLang="zh-CN" dirty="0"/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  <a:defRPr/>
            </a:pPr>
            <a:endParaRPr lang="en-US" altLang="zh-CN" dirty="0"/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  <a:defRPr/>
            </a:pPr>
            <a:endParaRPr lang="en-US" altLang="zh-CN" dirty="0"/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dirty="0">
                <a:sym typeface="+mn-ea"/>
              </a:rPr>
              <a:t>研究依据</a:t>
            </a:r>
            <a:r>
              <a:rPr lang="zh-CN" altLang="en-US" dirty="0"/>
              <a:t>（</a:t>
            </a:r>
            <a:r>
              <a:rPr lang="zh-CN" altLang="en-US" dirty="0">
                <a:sym typeface="+mn-ea"/>
              </a:rPr>
              <a:t>支持本研究的前期研究发现</a:t>
            </a:r>
            <a:r>
              <a:rPr lang="zh-CN" altLang="en-US" dirty="0"/>
              <a:t>）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研究设计</a:t>
            </a:r>
            <a:endParaRPr lang="zh-CN" altLang="en-US" sz="1800" dirty="0">
              <a:solidFill>
                <a:srgbClr val="237051"/>
              </a:solidFill>
              <a:latin typeface="+mn-ea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研究目的、</a:t>
            </a:r>
            <a:r>
              <a:rPr lang="zh-CN" altLang="en-US" dirty="0">
                <a:sym typeface="+mn-ea"/>
              </a:rPr>
              <a:t>分组、</a:t>
            </a:r>
            <a:r>
              <a:rPr lang="zh-CN" altLang="en-US" dirty="0"/>
              <a:t>例数、</a:t>
            </a:r>
            <a:r>
              <a:rPr lang="zh-CN" altLang="en-US" dirty="0">
                <a:sym typeface="+mn-ea"/>
              </a:rPr>
              <a:t>设盲、终点、</a:t>
            </a:r>
            <a:r>
              <a:rPr lang="zh-CN" altLang="en-US" dirty="0"/>
              <a:t>给药周期、随访次数和年限等。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主要节点研究流程图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重要入组标准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zh-CN" altLang="en-US" sz="16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重要排除标准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ea"/>
              </a:rPr>
              <a:t>安慰剂使用</a:t>
            </a:r>
            <a:r>
              <a:rPr lang="zh-CN" altLang="en-US" sz="2000" dirty="0">
                <a:latin typeface="+mn-ea"/>
              </a:rPr>
              <a:t>（不使用安慰剂可删除本页）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200" dirty="0">
                <a:latin typeface="+mn-ea"/>
              </a:rPr>
              <a:t>必须使用安慰剂原因：</a:t>
            </a:r>
            <a:endParaRPr lang="en-US" altLang="zh-CN" sz="2200" dirty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endParaRPr lang="en-US" altLang="zh-CN" sz="2200" dirty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endParaRPr lang="en-US" altLang="zh-CN" sz="2200" dirty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endParaRPr lang="en-US" altLang="zh-CN" sz="2200" dirty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200" dirty="0">
                <a:latin typeface="+mn-ea"/>
              </a:rPr>
              <a:t>安慰剂组的必要保护措施：</a:t>
            </a:r>
            <a:endParaRPr lang="en-US" altLang="zh-CN" sz="2200" dirty="0">
              <a:latin typeface="+mn-ea"/>
            </a:endParaRPr>
          </a:p>
          <a:p>
            <a:endParaRPr lang="zh-CN" altLang="en-US" sz="2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0DE1-088D-4741-976B-01F7148F91D1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7fd7ef5-877d-43d0-9c0e-f09f817c40a6}"/>
  <p:tag name="TABLE_ENDDRAG_ORIGIN_RECT" val="791*399"/>
  <p:tag name="TABLE_ENDDRAG_RECT" val="61*108*791*399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327</Words>
  <Application>Microsoft Office PowerPoint</Application>
  <PresentationFormat>宽屏</PresentationFormat>
  <Paragraphs>66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2" baseType="lpstr">
      <vt:lpstr>等线</vt:lpstr>
      <vt:lpstr>等线 Light</vt:lpstr>
      <vt:lpstr>隶书</vt:lpstr>
      <vt:lpstr>微软雅黑</vt:lpstr>
      <vt:lpstr>Arial</vt:lpstr>
      <vt:lpstr>Wingdings</vt:lpstr>
      <vt:lpstr>Office 主题​​</vt:lpstr>
      <vt:lpstr>项目名称 </vt:lpstr>
      <vt:lpstr>PowerPoint 演示文稿</vt:lpstr>
      <vt:lpstr>研究概况</vt:lpstr>
      <vt:lpstr>研究背景</vt:lpstr>
      <vt:lpstr>研究设计</vt:lpstr>
      <vt:lpstr>主要节点研究流程图</vt:lpstr>
      <vt:lpstr>重要入组标准</vt:lpstr>
      <vt:lpstr>重要排除标准</vt:lpstr>
      <vt:lpstr>安慰剂使用（不使用安慰剂可删除本页）</vt:lpstr>
      <vt:lpstr>研究进度计划</vt:lpstr>
      <vt:lpstr>可能的风险与不适</vt:lpstr>
      <vt:lpstr>受试者权益</vt:lpstr>
      <vt:lpstr>弱势群体（包含弱势群体类别、纳入原因、保护措施等）</vt:lpstr>
      <vt:lpstr>其他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qdzxec@163.com</dc:creator>
  <cp:lastModifiedBy>qdzxec@163.com</cp:lastModifiedBy>
  <cp:revision>47</cp:revision>
  <dcterms:created xsi:type="dcterms:W3CDTF">2020-04-21T02:43:00Z</dcterms:created>
  <dcterms:modified xsi:type="dcterms:W3CDTF">2021-10-19T07:36:39Z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8FA75BD663A84FABA1D6B25E38B1564D</vt:lpwstr>
  </property>
  <property fmtid="{D5CDD505-2E9C-101B-9397-08002B2CF9AE}" pid="3" name="KSOProductBuildVer">
    <vt:lpwstr>2052-11.1.0.10667</vt:lpwstr>
  </property>
</Properties>
</file>